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7"/>
  </p:notesMasterIdLst>
  <p:handoutMasterIdLst>
    <p:handoutMasterId r:id="rId8"/>
  </p:handoutMasterIdLst>
  <p:sldIdLst>
    <p:sldId id="1381" r:id="rId4"/>
    <p:sldId id="1382" r:id="rId5"/>
    <p:sldId id="1409" r:id="rId6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381"/>
            <p14:sldId id="1382"/>
            <p14:sldId id="140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6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MicroTrend Technik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7CE1AB0-C389-48AE-92BF-94EE59066D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accent6"/>
                </a:solidFill>
              </a:rPr>
              <a:t>Kurzbeschreibung</a:t>
            </a:r>
            <a:endParaRPr lang="de-DE" sz="280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de-DE" sz="1600"/>
              <a:t>Warum das Rad immer neu erfinden? Die Micro-Trend Technik nutzt gezielt die Inspiration trendorientierter Innovationen aus anderen Branchen, um die eigenen Herausforderungen kreativ zu bewältigen.</a:t>
            </a:r>
          </a:p>
        </p:txBody>
      </p:sp>
      <p:sp>
        <p:nvSpPr>
          <p:cNvPr id="9" name="Inhalt 2"/>
          <p:cNvSpPr>
            <a:spLocks noGrp="1"/>
          </p:cNvSpPr>
          <p:nvPr>
            <p:ph sz="half" idx="14"/>
          </p:nvPr>
        </p:nvSpPr>
        <p:spPr bwMode="gray">
          <a:noFill/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Rahmenbedingungen</a:t>
            </a:r>
            <a:endParaRPr lang="de-DE" sz="2800" dirty="0"/>
          </a:p>
          <a:p>
            <a:pPr marL="266700" indent="-266700"/>
            <a:r>
              <a:rPr lang="de-DE" sz="1600" dirty="0"/>
              <a:t>Teilnehmer: 2 - 6 je Subgruppe</a:t>
            </a:r>
          </a:p>
          <a:p>
            <a:pPr marL="266700" indent="-266700"/>
            <a:r>
              <a:rPr lang="de-DE" sz="1600" dirty="0"/>
              <a:t>Dauer: </a:t>
            </a:r>
          </a:p>
          <a:p>
            <a:pPr marL="466725" indent="-285750">
              <a:buFont typeface="Arial" panose="020B0604020202020204" pitchFamily="34" charset="0"/>
              <a:buChar char="•"/>
            </a:pPr>
            <a:r>
              <a:rPr lang="de-DE" sz="1600" dirty="0"/>
              <a:t>15 Min. Praxisübung </a:t>
            </a:r>
          </a:p>
          <a:p>
            <a:pPr marL="466725" indent="-285750">
              <a:buFont typeface="Arial" panose="020B0604020202020204" pitchFamily="34" charset="0"/>
              <a:buChar char="•"/>
            </a:pPr>
            <a:r>
              <a:rPr lang="de-DE" sz="1600" dirty="0"/>
              <a:t>20 - 40 Min. Ideenentwicklung</a:t>
            </a:r>
          </a:p>
          <a:p>
            <a:pPr marL="466725" indent="-285750">
              <a:buFont typeface="Arial" panose="020B0604020202020204" pitchFamily="34" charset="0"/>
              <a:buChar char="•"/>
            </a:pPr>
            <a:r>
              <a:rPr lang="de-DE" sz="1600" dirty="0"/>
              <a:t>15 - 20 Min. Konzeptbögen </a:t>
            </a:r>
          </a:p>
          <a:p>
            <a:pPr marL="466725" indent="-285750">
              <a:buFont typeface="Arial" panose="020B0604020202020204" pitchFamily="34" charset="0"/>
              <a:buChar char="•"/>
            </a:pPr>
            <a:r>
              <a:rPr lang="de-DE" sz="1600" dirty="0"/>
              <a:t>5 Min. Präsentation je Idee </a:t>
            </a:r>
          </a:p>
          <a:p>
            <a:pPr marL="266700" indent="-266700"/>
            <a:r>
              <a:rPr lang="de-DE" sz="1600" dirty="0"/>
              <a:t>Schwierigkeitsgrad: hoch</a:t>
            </a:r>
          </a:p>
          <a:p>
            <a:pPr marL="266700" indent="-266700"/>
            <a:r>
              <a:rPr lang="de-DE" sz="1600" dirty="0"/>
              <a:t>Praxisübung vor der Gruppenarbeit ist notwendig.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bg1"/>
                </a:solidFill>
              </a:rPr>
              <a:t>Typische Fragestellungen</a:t>
            </a:r>
            <a:endParaRPr lang="de-DE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 sz="1600">
                <a:solidFill>
                  <a:schemeClr val="bg1"/>
                </a:solidFill>
              </a:rPr>
              <a:t>Welche außerordentlichen Ideen hast Du? Lass Dich inspirieren!</a:t>
            </a: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394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MicroTrend Technik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Challenge: Das perfekte Parkhaus</a:t>
            </a:r>
          </a:p>
        </p:txBody>
      </p:sp>
      <p:sp>
        <p:nvSpPr>
          <p:cNvPr id="9" name="Inhalt"/>
          <p:cNvSpPr txBox="1">
            <a:spLocks/>
          </p:cNvSpPr>
          <p:nvPr/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Aufgabe: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Welche außerordentlichen Ideen hast Du für das Parkhaus, in dem jeder parken will und von dem man soviel Positives hört?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Ablauf: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Wählt pro Person jeweils einen Micro Trend. Dafür habt Ihr 30 Sekunden Zeit.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Bildet nun kleine Teams z.B. mit 2 Personen.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Achtet auf die Zeitvorgabe durch Eure Coaches.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Notiert das User-Problem im Zentrum Eures Arbeitsblattes. 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Erstellt nun Inspirationskarten zu dem </a:t>
            </a:r>
            <a:r>
              <a:rPr lang="de-DE" sz="1400" dirty="0" err="1"/>
              <a:t>MicroTrend</a:t>
            </a:r>
            <a:r>
              <a:rPr lang="de-DE" sz="1400" dirty="0"/>
              <a:t>: Notiert dazu kurze prägnante Aussagen zu den Fragen: (Wie fühlt sich der Nutzer, Welchen Nutzen hat er, Was ist originell/überraschend).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Spätestens nach der Hälfte der vorgegebenen Zeit beginnt Ihr damit, mindestens eine neue Idee auf Basis der  zu entwickeln und zu dokumentieren.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Die Ideen müssen originell, faszinierend, neu und vor allem sehr konkret beschrieben sein. 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Anschließend präsentiert Ihr die Ideen in der Gruppe.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Hier noch ein paar Tipps für Euch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Falls Ihr diese Technik zum ersten Mal einsetzt, empfehlen wir, sie zunächst einmal mit einem Coach zu üben.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Je weiter die </a:t>
            </a:r>
            <a:r>
              <a:rPr lang="de-DE" sz="1400" dirty="0" err="1"/>
              <a:t>MicroTrends</a:t>
            </a:r>
            <a:r>
              <a:rPr lang="de-DE" sz="1400" dirty="0"/>
              <a:t> inhaltlich vom Ausgangsproblem entfernt sind, umso origineller werden erfahrungsgemäß die Ideen.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Am besten, ihr beginnt daher zunächst mit einem naheliegenden und versucht es dann mit einem weiter entfernten </a:t>
            </a:r>
            <a:r>
              <a:rPr lang="de-DE" sz="1400" dirty="0" err="1"/>
              <a:t>MicroTrend</a:t>
            </a:r>
            <a:r>
              <a:rPr lang="de-DE" sz="1400" dirty="0"/>
              <a:t>.</a:t>
            </a:r>
          </a:p>
        </p:txBody>
      </p:sp>
      <p:sp>
        <p:nvSpPr>
          <p:cNvPr id="10" name="Positionsrahmen 9"/>
          <p:cNvSpPr/>
          <p:nvPr/>
        </p:nvSpPr>
        <p:spPr bwMode="auto">
          <a:xfrm>
            <a:off x="178131" y="195103"/>
            <a:ext cx="11839698" cy="6276949"/>
          </a:xfrm>
          <a:prstGeom prst="frame">
            <a:avLst>
              <a:gd name="adj1" fmla="val 1905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36000" tIns="36000" rIns="36000" bIns="36000" rtlCol="0" anchor="ctr"/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b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262558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11681143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3" name="Rechteck 12"/>
          <p:cNvSpPr/>
          <p:nvPr/>
        </p:nvSpPr>
        <p:spPr>
          <a:xfrm>
            <a:off x="9672977" y="4689140"/>
            <a:ext cx="2344852" cy="864096"/>
          </a:xfrm>
          <a:prstGeom prst="rect">
            <a:avLst/>
          </a:prstGeom>
          <a:solidFill>
            <a:schemeClr val="accent6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5996" rIns="35996" bIns="35996" rtlCol="0" anchor="ctr"/>
          <a:lstStyle/>
          <a:p>
            <a:r>
              <a:rPr lang="de-DE">
                <a:solidFill>
                  <a:schemeClr val="bg1">
                    <a:lumMod val="95000"/>
                  </a:schemeClr>
                </a:solidFill>
              </a:rPr>
              <a:t>Die Übung dauert</a:t>
            </a:r>
          </a:p>
          <a:p>
            <a:r>
              <a:rPr lang="de-DE" b="1">
                <a:solidFill>
                  <a:schemeClr val="bg1">
                    <a:lumMod val="95000"/>
                  </a:schemeClr>
                </a:solidFill>
              </a:rPr>
              <a:t>… Minuten</a:t>
            </a:r>
            <a:br>
              <a:rPr lang="de-DE" b="1">
                <a:solidFill>
                  <a:schemeClr val="bg1">
                    <a:lumMod val="95000"/>
                  </a:schemeClr>
                </a:solidFill>
              </a:rPr>
            </a:br>
            <a:r>
              <a:rPr lang="de-DE" sz="1600">
                <a:solidFill>
                  <a:schemeClr val="bg1">
                    <a:lumMod val="95000"/>
                  </a:schemeClr>
                </a:solidFill>
              </a:rPr>
              <a:t>(ohne Präsentation)</a:t>
            </a:r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191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5" name="Rechteck 4124">
            <a:extLst>
              <a:ext uri="{FF2B5EF4-FFF2-40B4-BE49-F238E27FC236}">
                <a16:creationId xmlns:a16="http://schemas.microsoft.com/office/drawing/2014/main" id="{A3122F68-4ED6-468B-9874-5F3C79FDBBC9}"/>
              </a:ext>
            </a:extLst>
          </p:cNvPr>
          <p:cNvSpPr/>
          <p:nvPr/>
        </p:nvSpPr>
        <p:spPr bwMode="auto">
          <a:xfrm>
            <a:off x="236705" y="867974"/>
            <a:ext cx="11345691" cy="5657369"/>
          </a:xfrm>
          <a:prstGeom prst="rect">
            <a:avLst/>
          </a:prstGeom>
          <a:solidFill>
            <a:schemeClr val="bg1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ClrTx/>
              <a:buSzPct val="60000"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B115865-1398-435B-9D89-6663B92B1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MicroTrend</a:t>
            </a:r>
            <a:r>
              <a:rPr lang="de-DE" dirty="0"/>
              <a:t> Technik (Template)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664BB03-D22A-4671-BF6E-D2BCDE560C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8" name="Rechteck: eine Ecke abgeschnitten 7">
            <a:extLst>
              <a:ext uri="{FF2B5EF4-FFF2-40B4-BE49-F238E27FC236}">
                <a16:creationId xmlns:a16="http://schemas.microsoft.com/office/drawing/2014/main" id="{2C41A107-B7EC-4553-B16F-C3EC46A14424}"/>
              </a:ext>
            </a:extLst>
          </p:cNvPr>
          <p:cNvSpPr/>
          <p:nvPr/>
        </p:nvSpPr>
        <p:spPr bwMode="auto">
          <a:xfrm flipV="1">
            <a:off x="371895" y="1036952"/>
            <a:ext cx="3068539" cy="2529108"/>
          </a:xfrm>
          <a:prstGeom prst="snip1Rect">
            <a:avLst/>
          </a:prstGeom>
          <a:solidFill>
            <a:srgbClr val="CBAB3B"/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sz="1400">
              <a:solidFill>
                <a:srgbClr val="404040"/>
              </a:solidFill>
              <a:latin typeface="Arial Narrow"/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027D2D11-D480-4302-9F0A-4286112A106C}"/>
              </a:ext>
            </a:extLst>
          </p:cNvPr>
          <p:cNvSpPr/>
          <p:nvPr/>
        </p:nvSpPr>
        <p:spPr>
          <a:xfrm>
            <a:off x="393800" y="1142434"/>
            <a:ext cx="14670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100" b="1" i="0" u="none" strike="noStrike" kern="1200" cap="none" spc="0" normalizeH="0" baseline="0" noProof="0">
                <a:ln>
                  <a:noFill/>
                </a:ln>
                <a:solidFill>
                  <a:srgbClr val="40404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Der Nutzen für die User</a:t>
            </a:r>
            <a:endParaRPr kumimoji="0" lang="de-DE" sz="11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140" name="Rechteck: eine Ecke abgeschnitten 139">
            <a:extLst>
              <a:ext uri="{FF2B5EF4-FFF2-40B4-BE49-F238E27FC236}">
                <a16:creationId xmlns:a16="http://schemas.microsoft.com/office/drawing/2014/main" id="{42F4EFCE-E899-44A0-AB6E-D88C675015ED}"/>
              </a:ext>
            </a:extLst>
          </p:cNvPr>
          <p:cNvSpPr/>
          <p:nvPr/>
        </p:nvSpPr>
        <p:spPr bwMode="auto">
          <a:xfrm rot="10800000">
            <a:off x="3697324" y="2269521"/>
            <a:ext cx="4492833" cy="2652413"/>
          </a:xfrm>
          <a:prstGeom prst="snip1Rect">
            <a:avLst>
              <a:gd name="adj" fmla="val 217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ClrTx/>
              <a:buSzPct val="60000"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pic>
        <p:nvPicPr>
          <p:cNvPr id="4113" name="Grafik 4112" descr="Lautstärke">
            <a:extLst>
              <a:ext uri="{FF2B5EF4-FFF2-40B4-BE49-F238E27FC236}">
                <a16:creationId xmlns:a16="http://schemas.microsoft.com/office/drawing/2014/main" id="{F6C72AC0-6B55-48D5-A8AF-C9FD979B5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15425" y="4539556"/>
            <a:ext cx="914400" cy="914400"/>
          </a:xfrm>
          <a:prstGeom prst="rect">
            <a:avLst/>
          </a:prstGeom>
        </p:spPr>
      </p:pic>
      <p:pic>
        <p:nvPicPr>
          <p:cNvPr id="169" name="Grafik 168" descr="Medizin">
            <a:extLst>
              <a:ext uri="{FF2B5EF4-FFF2-40B4-BE49-F238E27FC236}">
                <a16:creationId xmlns:a16="http://schemas.microsoft.com/office/drawing/2014/main" id="{56F3FC93-D649-414B-B26B-25AEA21B98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6106" y="1912647"/>
            <a:ext cx="914400" cy="914400"/>
          </a:xfrm>
          <a:prstGeom prst="rect">
            <a:avLst/>
          </a:prstGeom>
        </p:spPr>
      </p:pic>
      <p:sp>
        <p:nvSpPr>
          <p:cNvPr id="145" name="Rechteck: eine Ecke abgeschnitten 144">
            <a:extLst>
              <a:ext uri="{FF2B5EF4-FFF2-40B4-BE49-F238E27FC236}">
                <a16:creationId xmlns:a16="http://schemas.microsoft.com/office/drawing/2014/main" id="{E7698DD5-36D3-4979-BEE9-9861D9B90A1C}"/>
              </a:ext>
            </a:extLst>
          </p:cNvPr>
          <p:cNvSpPr/>
          <p:nvPr/>
        </p:nvSpPr>
        <p:spPr bwMode="auto">
          <a:xfrm>
            <a:off x="371895" y="3636235"/>
            <a:ext cx="3068539" cy="2529108"/>
          </a:xfrm>
          <a:prstGeom prst="snip1Rect">
            <a:avLst/>
          </a:prstGeom>
          <a:solidFill>
            <a:srgbClr val="CBAB3B"/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sz="1400">
              <a:solidFill>
                <a:srgbClr val="404040"/>
              </a:solidFill>
              <a:latin typeface="Arial Narrow"/>
            </a:endParaRPr>
          </a:p>
        </p:txBody>
      </p:sp>
      <p:sp>
        <p:nvSpPr>
          <p:cNvPr id="144" name="Foliennummer">
            <a:extLst>
              <a:ext uri="{FF2B5EF4-FFF2-40B4-BE49-F238E27FC236}">
                <a16:creationId xmlns:a16="http://schemas.microsoft.com/office/drawing/2014/main" id="{07B662AF-A123-45F9-9838-C8BB08E9BA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>
          <a:xfrm>
            <a:off x="540000" y="6318000"/>
            <a:ext cx="360000" cy="540000"/>
          </a:xfrm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DD521FE2-864F-4721-A9EC-2EF4C2D257F8}"/>
              </a:ext>
            </a:extLst>
          </p:cNvPr>
          <p:cNvSpPr/>
          <p:nvPr/>
        </p:nvSpPr>
        <p:spPr>
          <a:xfrm>
            <a:off x="400546" y="3779917"/>
            <a:ext cx="183896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100" b="1" i="0" u="none" strike="noStrike" kern="1200" cap="none" spc="0" normalizeH="0" baseline="0" noProof="0">
                <a:ln>
                  <a:noFill/>
                </a:ln>
                <a:solidFill>
                  <a:srgbClr val="40404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Das ist originell/überraschend</a:t>
            </a:r>
          </a:p>
        </p:txBody>
      </p:sp>
      <p:sp>
        <p:nvSpPr>
          <p:cNvPr id="146" name="Rechteck: eine Ecke abgeschnitten 145">
            <a:extLst>
              <a:ext uri="{FF2B5EF4-FFF2-40B4-BE49-F238E27FC236}">
                <a16:creationId xmlns:a16="http://schemas.microsoft.com/office/drawing/2014/main" id="{26B0F558-B192-4385-A2E2-439FC884ED0C}"/>
              </a:ext>
            </a:extLst>
          </p:cNvPr>
          <p:cNvSpPr/>
          <p:nvPr/>
        </p:nvSpPr>
        <p:spPr bwMode="auto">
          <a:xfrm flipH="1" flipV="1">
            <a:off x="8352007" y="1036952"/>
            <a:ext cx="3068539" cy="2529108"/>
          </a:xfrm>
          <a:prstGeom prst="snip1Rect">
            <a:avLst/>
          </a:prstGeom>
          <a:solidFill>
            <a:srgbClr val="CBAB3B"/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sz="1400">
              <a:solidFill>
                <a:srgbClr val="404040"/>
              </a:solidFill>
              <a:latin typeface="Arial Narrow"/>
            </a:endParaRPr>
          </a:p>
        </p:txBody>
      </p:sp>
      <p:sp>
        <p:nvSpPr>
          <p:cNvPr id="147" name="Rechteck: eine Ecke abgeschnitten 146">
            <a:extLst>
              <a:ext uri="{FF2B5EF4-FFF2-40B4-BE49-F238E27FC236}">
                <a16:creationId xmlns:a16="http://schemas.microsoft.com/office/drawing/2014/main" id="{CBBF2E57-2860-4B6D-8692-F5A076317533}"/>
              </a:ext>
            </a:extLst>
          </p:cNvPr>
          <p:cNvSpPr/>
          <p:nvPr/>
        </p:nvSpPr>
        <p:spPr bwMode="auto">
          <a:xfrm flipH="1">
            <a:off x="8352007" y="3636235"/>
            <a:ext cx="3068539" cy="2529108"/>
          </a:xfrm>
          <a:prstGeom prst="snip1Rect">
            <a:avLst/>
          </a:prstGeom>
          <a:solidFill>
            <a:schemeClr val="accent4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sz="1400">
              <a:solidFill>
                <a:srgbClr val="404040"/>
              </a:solidFill>
              <a:latin typeface="Arial Narrow"/>
            </a:endParaRPr>
          </a:p>
        </p:txBody>
      </p:sp>
      <p:pic>
        <p:nvPicPr>
          <p:cNvPr id="170" name="Grafik 169" descr="Gehirn im Kopf">
            <a:extLst>
              <a:ext uri="{FF2B5EF4-FFF2-40B4-BE49-F238E27FC236}">
                <a16:creationId xmlns:a16="http://schemas.microsoft.com/office/drawing/2014/main" id="{838A213B-24CD-4581-9BEC-7CA9DF5978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9076" y="1812321"/>
            <a:ext cx="914400" cy="914400"/>
          </a:xfrm>
          <a:prstGeom prst="rect">
            <a:avLst/>
          </a:prstGeom>
        </p:spPr>
      </p:pic>
      <p:sp>
        <p:nvSpPr>
          <p:cNvPr id="57" name="Rechteck 56">
            <a:extLst>
              <a:ext uri="{FF2B5EF4-FFF2-40B4-BE49-F238E27FC236}">
                <a16:creationId xmlns:a16="http://schemas.microsoft.com/office/drawing/2014/main" id="{0044AEAB-06B7-4982-8669-A83C97BAD2BC}"/>
              </a:ext>
            </a:extLst>
          </p:cNvPr>
          <p:cNvSpPr/>
          <p:nvPr/>
        </p:nvSpPr>
        <p:spPr>
          <a:xfrm>
            <a:off x="9419887" y="1150937"/>
            <a:ext cx="183255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1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Das denkt und fühlt der User?</a:t>
            </a:r>
          </a:p>
        </p:txBody>
      </p:sp>
      <p:sp>
        <p:nvSpPr>
          <p:cNvPr id="148" name="Rechteck 147">
            <a:extLst>
              <a:ext uri="{FF2B5EF4-FFF2-40B4-BE49-F238E27FC236}">
                <a16:creationId xmlns:a16="http://schemas.microsoft.com/office/drawing/2014/main" id="{112344D5-D497-4B68-AE24-DCD4B1B000F3}"/>
              </a:ext>
            </a:extLst>
          </p:cNvPr>
          <p:cNvSpPr/>
          <p:nvPr/>
        </p:nvSpPr>
        <p:spPr>
          <a:xfrm>
            <a:off x="10176504" y="3735038"/>
            <a:ext cx="10759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1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Impulse für uns </a:t>
            </a:r>
          </a:p>
        </p:txBody>
      </p:sp>
    </p:spTree>
    <p:extLst>
      <p:ext uri="{BB962C8B-B14F-4D97-AF65-F5344CB8AC3E}">
        <p14:creationId xmlns:p14="http://schemas.microsoft.com/office/powerpoint/2010/main" val="182651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371</Words>
  <Application>Microsoft Office PowerPoint</Application>
  <PresentationFormat>Benutzerdefiniert</PresentationFormat>
  <Paragraphs>46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3</vt:i4>
      </vt:variant>
    </vt:vector>
  </HeadingPairs>
  <TitlesOfParts>
    <vt:vector size="11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MicroTrend Technik</vt:lpstr>
      <vt:lpstr>MicroTrend Technik</vt:lpstr>
      <vt:lpstr>MicroTrend Technik (Template)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44</cp:revision>
  <cp:lastPrinted>2021-08-03T14:29:13Z</cp:lastPrinted>
  <dcterms:created xsi:type="dcterms:W3CDTF">2018-01-29T08:32:25Z</dcterms:created>
  <dcterms:modified xsi:type="dcterms:W3CDTF">2021-08-05T08:27:50Z</dcterms:modified>
</cp:coreProperties>
</file>